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5" r:id="rId4"/>
    <p:sldId id="260" r:id="rId5"/>
    <p:sldId id="263" r:id="rId6"/>
    <p:sldId id="261" r:id="rId7"/>
    <p:sldId id="264" r:id="rId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1" autoAdjust="0"/>
    <p:restoredTop sz="94675" autoAdjust="0"/>
  </p:normalViewPr>
  <p:slideViewPr>
    <p:cSldViewPr>
      <p:cViewPr varScale="1">
        <p:scale>
          <a:sx n="168" d="100"/>
          <a:sy n="168" d="100"/>
        </p:scale>
        <p:origin x="2574"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0A33B03-1882-495A-B6A3-2102DF06B893}"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16542F5-6ABE-45B5-8214-80C7F1D63A1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7E5A4AD-F6A4-4E74-8696-0D3F9A6745BB}"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6F4452D-1645-4958-A6F7-48F6DD47DBE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906F25D-8B6C-4D12-A6D0-072D68F82506}"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0CF6F52-8CCD-4084-BEFD-1988707A238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E595D1-F625-49DC-BCB7-FECDFA24BB41}"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C6B42FB-99CA-437C-88DA-2360E7D90FD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327C535-3112-403D-972D-C6EB3DD6EBBB}" type="datetimeFigureOut">
              <a:rPr lang="en-US"/>
              <a:pPr>
                <a:defRPr/>
              </a:pPr>
              <a:t>7/19/2018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776DB77-7FBF-42F9-9116-B8890D0680FC}"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6779AB39-5CF4-4B86-993F-1798D97500B8}" type="datetimeFigureOut">
              <a:rPr lang="en-US"/>
              <a:pPr>
                <a:defRPr/>
              </a:pPr>
              <a:t>7/19/2018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1B97EA1-174F-445C-9A8C-D68E9715A6A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A84D571-3DBD-4C82-91BB-2879DB818A7B}" type="datetimeFigureOut">
              <a:rPr lang="en-US"/>
              <a:pPr>
                <a:defRPr/>
              </a:pPr>
              <a:t>7/19/2018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0B3FE7E2-D7F3-4848-9E7B-8D03B57C023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B1A302F-394B-4667-806B-BAC014C45730}" type="datetimeFigureOut">
              <a:rPr lang="en-US"/>
              <a:pPr>
                <a:defRPr/>
              </a:pPr>
              <a:t>7/19/2018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4252ED77-591A-40A2-AE97-7388A8BDDCE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ADB5B8-FCE7-4072-B289-EB0C2A62B780}" type="datetimeFigureOut">
              <a:rPr lang="en-US"/>
              <a:pPr>
                <a:defRPr/>
              </a:pPr>
              <a:t>7/19/2018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77D565-F85D-42D8-964B-66B0181A9D5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CDC9F07-832C-4218-8F9E-AF8A15C40C93}" type="datetimeFigureOut">
              <a:rPr lang="en-US"/>
              <a:pPr>
                <a:defRPr/>
              </a:pPr>
              <a:t>7/19/2018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C1E2DBA-7AC7-46A9-8818-797397A8B0B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60874AE-CFF1-406E-94A1-CE9AE647D1A0}" type="datetimeFigureOut">
              <a:rPr lang="en-US"/>
              <a:pPr>
                <a:defRPr/>
              </a:pPr>
              <a:t>7/19/2018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FEE95B-18D3-4996-BBC4-FA3A61C8494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9A358B9-3499-436F-964C-F351CDBBDEE4}" type="datetimeFigureOut">
              <a:rPr lang="en-US"/>
              <a:pPr>
                <a:defRPr/>
              </a:pPr>
              <a:t>7/19/2018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B04AC5A-6ACC-4A5D-A95A-7353D14CE91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5029200"/>
            <a:ext cx="5105400" cy="1371600"/>
          </a:xfrm>
        </p:spPr>
        <p:txBody>
          <a:bodyPr>
            <a:normAutofit/>
          </a:bodyPr>
          <a:lstStyle/>
          <a:p>
            <a:pPr algn="ctr"/>
            <a:r>
              <a:rPr lang="en-US" sz="1800" i="1" dirty="0">
                <a:latin typeface="Papyrus" pitchFamily="66" charset="0"/>
              </a:rPr>
              <a:t>In Loving Memory </a:t>
            </a:r>
            <a:br>
              <a:rPr lang="en-US" sz="1800" i="1" dirty="0">
                <a:latin typeface="Papyrus" pitchFamily="66" charset="0"/>
              </a:rPr>
            </a:br>
            <a:r>
              <a:rPr lang="en-US" sz="1800" i="1" dirty="0">
                <a:latin typeface="Papyrus" pitchFamily="66" charset="0"/>
              </a:rPr>
              <a:t>Timi Tumbaga</a:t>
            </a:r>
            <a:br>
              <a:rPr lang="en-US" sz="1800" i="1" dirty="0">
                <a:latin typeface="Papyrus" pitchFamily="66" charset="0"/>
              </a:rPr>
            </a:br>
            <a:r>
              <a:rPr lang="en-US" sz="1800" i="1" dirty="0">
                <a:latin typeface="Papyrus" pitchFamily="66" charset="0"/>
              </a:rPr>
              <a:t>July 29, 1965 - September 22, 2015</a:t>
            </a:r>
          </a:p>
        </p:txBody>
      </p:sp>
      <p:pic>
        <p:nvPicPr>
          <p:cNvPr id="13314" name="Picture 2"/>
          <p:cNvPicPr>
            <a:picLocks noChangeAspect="1" noChangeArrowheads="1"/>
          </p:cNvPicPr>
          <p:nvPr/>
        </p:nvPicPr>
        <p:blipFill>
          <a:blip r:embed="rId2"/>
          <a:srcRect/>
          <a:stretch>
            <a:fillRect/>
          </a:stretch>
        </p:blipFill>
        <p:spPr bwMode="auto">
          <a:xfrm>
            <a:off x="2590800" y="381000"/>
            <a:ext cx="4038600" cy="49530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682625"/>
            <a:ext cx="8305800" cy="5109091"/>
          </a:xfrm>
          <a:prstGeom prst="rect">
            <a:avLst/>
          </a:prstGeom>
        </p:spPr>
        <p:txBody>
          <a:bodyPr>
            <a:spAutoFit/>
          </a:bodyPr>
          <a:lstStyle/>
          <a:p>
            <a:r>
              <a:rPr lang="en-US" sz="1400" dirty="0">
                <a:latin typeface="Times New Roman" pitchFamily="18" charset="0"/>
                <a:cs typeface="Times New Roman" pitchFamily="18" charset="0"/>
              </a:rPr>
              <a:t>Mr. Ruben Rosalez</a:t>
            </a:r>
          </a:p>
          <a:p>
            <a:r>
              <a:rPr lang="en-US" sz="1400" dirty="0">
                <a:latin typeface="Times New Roman" pitchFamily="18" charset="0"/>
                <a:cs typeface="Times New Roman" pitchFamily="18" charset="0"/>
              </a:rPr>
              <a:t>Pittsburg High School Class of 1983</a:t>
            </a:r>
          </a:p>
          <a:p>
            <a:r>
              <a:rPr lang="en-US" sz="1400" dirty="0">
                <a:latin typeface="Times New Roman" pitchFamily="18" charset="0"/>
                <a:cs typeface="Times New Roman" pitchFamily="18" charset="0"/>
              </a:rPr>
              <a:t>May 2, 2016</a:t>
            </a:r>
          </a:p>
          <a:p>
            <a:endParaRPr lang="en-US" sz="1400" dirty="0">
              <a:latin typeface="Times New Roman" pitchFamily="18" charset="0"/>
              <a:cs typeface="Times New Roman" pitchFamily="18" charset="0"/>
            </a:endParaRPr>
          </a:p>
          <a:p>
            <a:r>
              <a:rPr lang="en-US" b="1" u="sng" dirty="0">
                <a:latin typeface="Times New Roman" pitchFamily="18" charset="0"/>
                <a:cs typeface="Times New Roman" pitchFamily="18" charset="0"/>
              </a:rPr>
              <a:t>Proposal</a:t>
            </a:r>
          </a:p>
          <a:p>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Naming the Pittsburg Downtown Outdoor Stage in Memory of Timi Tumbaga</a:t>
            </a:r>
          </a:p>
          <a:p>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Proposed Stage Name: </a:t>
            </a:r>
            <a:r>
              <a:rPr lang="en-US" sz="1400" i="1" dirty="0">
                <a:latin typeface="Times New Roman" pitchFamily="18" charset="0"/>
                <a:cs typeface="Times New Roman" pitchFamily="18" charset="0"/>
              </a:rPr>
              <a:t>The Timi Tumbaga Community Event Stage</a:t>
            </a:r>
          </a:p>
          <a:p>
            <a:r>
              <a:rPr lang="en-US" sz="1400" dirty="0">
                <a:latin typeface="Times New Roman" pitchFamily="18" charset="0"/>
                <a:cs typeface="Times New Roman" pitchFamily="18" charset="0"/>
              </a:rPr>
              <a:t> </a:t>
            </a:r>
          </a:p>
          <a:p>
            <a:r>
              <a:rPr lang="en-US" sz="1400" dirty="0">
                <a:latin typeface="Times New Roman" pitchFamily="18" charset="0"/>
                <a:cs typeface="Times New Roman" pitchFamily="18" charset="0"/>
              </a:rPr>
              <a:t>Pittsburg High School Class of 1983 would like to honor Timi Tumbaga by naming the downtown outdoor stage located on the corner of Railroad Avenue and East 5</a:t>
            </a:r>
            <a:r>
              <a:rPr lang="en-US" sz="1400" baseline="30000" dirty="0">
                <a:latin typeface="Times New Roman" pitchFamily="18" charset="0"/>
                <a:cs typeface="Times New Roman" pitchFamily="18" charset="0"/>
              </a:rPr>
              <a:t>th</a:t>
            </a:r>
            <a:r>
              <a:rPr lang="en-US" sz="1400" dirty="0">
                <a:latin typeface="Times New Roman" pitchFamily="18" charset="0"/>
                <a:cs typeface="Times New Roman" pitchFamily="18" charset="0"/>
              </a:rPr>
              <a:t> Street. </a:t>
            </a:r>
          </a:p>
          <a:p>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Timi has been instrumental in the success of various Pittsburg community events.  Because of her commitment and dedication to the City of Pittsburg, we respectfully request that the City Council Members approve our proposal to name this stage </a:t>
            </a:r>
            <a:r>
              <a:rPr lang="en-US" sz="1400" i="1" dirty="0">
                <a:latin typeface="Times New Roman" pitchFamily="18" charset="0"/>
                <a:cs typeface="Times New Roman" pitchFamily="18" charset="0"/>
              </a:rPr>
              <a:t>The Timi Tumbaga Community Event Stage. </a:t>
            </a:r>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An all-weather plaque will be ordered upon approval from the city council. The plaque and installation will be funded by the Pittsburg High School Class of 1983. </a:t>
            </a:r>
          </a:p>
          <a:p>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If approved, our committee would like to host an event to celebrate Timi’s life and to unveil the memorial plaque. </a:t>
            </a:r>
            <a:r>
              <a:rPr lang="en-US" sz="1400" dirty="0">
                <a:solidFill>
                  <a:srgbClr val="000000"/>
                </a:solidFill>
                <a:latin typeface="Times New Roman" pitchFamily="18" charset="0"/>
                <a:cs typeface="Times New Roman" pitchFamily="18" charset="0"/>
              </a:rPr>
              <a:t>Music will be provided by Gerald Glasper. We will engage speakers from the various organizations to pay tribute to Timi. The proposed date for this event is Saturday, September 24, 2016.</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304800"/>
            <a:ext cx="8229600" cy="1143000"/>
          </a:xfrm>
        </p:spPr>
        <p:txBody>
          <a:bodyPr/>
          <a:lstStyle/>
          <a:p>
            <a:r>
              <a:rPr lang="en-US" sz="3600" dirty="0">
                <a:latin typeface="Times New Roman" pitchFamily="18" charset="0"/>
              </a:rPr>
              <a:t>Timi Tumbaga </a:t>
            </a:r>
            <a:br>
              <a:rPr lang="en-US" sz="3600" dirty="0">
                <a:latin typeface="Times New Roman" pitchFamily="18" charset="0"/>
              </a:rPr>
            </a:br>
            <a:r>
              <a:rPr lang="en-US" sz="3600" dirty="0">
                <a:latin typeface="Times New Roman" pitchFamily="18" charset="0"/>
              </a:rPr>
              <a:t>Organizations &amp; Events</a:t>
            </a:r>
          </a:p>
        </p:txBody>
      </p:sp>
      <p:sp>
        <p:nvSpPr>
          <p:cNvPr id="5" name="Rectangle 3"/>
          <p:cNvSpPr txBox="1">
            <a:spLocks/>
          </p:cNvSpPr>
          <p:nvPr/>
        </p:nvSpPr>
        <p:spPr bwMode="auto">
          <a:xfrm>
            <a:off x="457200" y="1600200"/>
            <a:ext cx="8229600" cy="487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200" dirty="0">
                <a:latin typeface="Times New Roman" pitchFamily="18" charset="0"/>
              </a:rPr>
              <a:t>Pittsburg High School Decade Reunions</a:t>
            </a:r>
          </a:p>
          <a:p>
            <a:r>
              <a:rPr lang="en-US" sz="2200" dirty="0">
                <a:latin typeface="Times New Roman" pitchFamily="18" charset="0"/>
              </a:rPr>
              <a:t>Soroptimist International of Pittsburg</a:t>
            </a:r>
          </a:p>
          <a:p>
            <a:r>
              <a:rPr lang="en-US" sz="2200" dirty="0">
                <a:latin typeface="Times New Roman" pitchFamily="18" charset="0"/>
              </a:rPr>
              <a:t>Filipino American Association of Pittsburg</a:t>
            </a:r>
          </a:p>
          <a:p>
            <a:r>
              <a:rPr lang="en-US" sz="2200" dirty="0">
                <a:latin typeface="Times New Roman" pitchFamily="18" charset="0"/>
              </a:rPr>
              <a:t>Pittsburg Downtown Coordinator</a:t>
            </a:r>
          </a:p>
          <a:p>
            <a:r>
              <a:rPr lang="en-US" sz="2200" dirty="0">
                <a:latin typeface="Times New Roman" pitchFamily="18" charset="0"/>
              </a:rPr>
              <a:t>Pittsburg Arts Foundation</a:t>
            </a:r>
          </a:p>
          <a:p>
            <a:r>
              <a:rPr lang="en-US" sz="2200" dirty="0">
                <a:latin typeface="Times New Roman" pitchFamily="18" charset="0"/>
              </a:rPr>
              <a:t>Pittsburg Farmer’s  Market</a:t>
            </a:r>
          </a:p>
          <a:p>
            <a:r>
              <a:rPr lang="en-US" sz="2200" dirty="0">
                <a:latin typeface="Times New Roman" pitchFamily="18" charset="0"/>
              </a:rPr>
              <a:t>Pittsburg Holiday Parade</a:t>
            </a:r>
          </a:p>
          <a:p>
            <a:r>
              <a:rPr lang="en-US" sz="2200" dirty="0">
                <a:latin typeface="Times New Roman" pitchFamily="18" charset="0"/>
              </a:rPr>
              <a:t>Pittsburg Downtown Classic Car Show</a:t>
            </a:r>
          </a:p>
          <a:p>
            <a:r>
              <a:rPr lang="en-US" sz="2200" dirty="0">
                <a:latin typeface="Times New Roman" pitchFamily="18" charset="0"/>
              </a:rPr>
              <a:t>California Zinfandel Championship</a:t>
            </a:r>
          </a:p>
          <a:p>
            <a:r>
              <a:rPr lang="en-US" sz="2200" dirty="0">
                <a:latin typeface="Times New Roman" pitchFamily="18" charset="0"/>
              </a:rPr>
              <a:t>Zinfandel Dinner</a:t>
            </a:r>
          </a:p>
          <a:p>
            <a:r>
              <a:rPr lang="en-US" sz="2200" dirty="0">
                <a:latin typeface="Times New Roman" pitchFamily="18" charset="0"/>
              </a:rPr>
              <a:t>Kidz on Target</a:t>
            </a:r>
          </a:p>
          <a:p>
            <a:r>
              <a:rPr lang="en-US" sz="2200" dirty="0">
                <a:latin typeface="Times New Roman" pitchFamily="18" charset="0"/>
              </a:rPr>
              <a:t>Pittsburg Sea Food Festival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 descr="C:\Users\risol00\AppData\Local\Microsoft\Windows\Temporary Internet Files\Content.IE5\S1V4MTA0\whispytree[1].png"/>
          <p:cNvPicPr>
            <a:picLocks noChangeAspect="1" noChangeArrowheads="1"/>
          </p:cNvPicPr>
          <p:nvPr/>
        </p:nvPicPr>
        <p:blipFill>
          <a:blip r:embed="rId2"/>
          <a:srcRect/>
          <a:stretch>
            <a:fillRect/>
          </a:stretch>
        </p:blipFill>
        <p:spPr bwMode="auto">
          <a:xfrm>
            <a:off x="533398" y="235226"/>
            <a:ext cx="8234363" cy="6477000"/>
          </a:xfrm>
          <a:prstGeom prst="rect">
            <a:avLst/>
          </a:prstGeom>
          <a:noFill/>
          <a:ln w="9525">
            <a:noFill/>
            <a:miter lim="800000"/>
            <a:headEnd/>
            <a:tailEnd/>
          </a:ln>
        </p:spPr>
      </p:pic>
      <p:sp>
        <p:nvSpPr>
          <p:cNvPr id="3" name="TextBox 2"/>
          <p:cNvSpPr txBox="1"/>
          <p:nvPr/>
        </p:nvSpPr>
        <p:spPr>
          <a:xfrm>
            <a:off x="2749549" y="5103812"/>
            <a:ext cx="3802063" cy="915988"/>
          </a:xfrm>
          <a:prstGeom prst="rect">
            <a:avLst/>
          </a:prstGeom>
          <a:solidFill>
            <a:schemeClr val="bg2"/>
          </a:solidFill>
        </p:spPr>
        <p:txBody>
          <a:bodyPr>
            <a:spAutoFit/>
          </a:bodyPr>
          <a:lstStyle/>
          <a:p>
            <a:pPr algn="ctr"/>
            <a:r>
              <a:rPr lang="en-US" dirty="0">
                <a:solidFill>
                  <a:srgbClr val="4F6228"/>
                </a:solidFill>
                <a:latin typeface="Calibri" pitchFamily="34" charset="0"/>
              </a:rPr>
              <a:t>In Memory of </a:t>
            </a:r>
          </a:p>
          <a:p>
            <a:pPr algn="ctr"/>
            <a:r>
              <a:rPr lang="en-US" dirty="0">
                <a:solidFill>
                  <a:srgbClr val="4F6228"/>
                </a:solidFill>
                <a:latin typeface="Calibri" pitchFamily="34" charset="0"/>
              </a:rPr>
              <a:t>Timi A. Tumbaga</a:t>
            </a:r>
          </a:p>
          <a:p>
            <a:pPr algn="ctr"/>
            <a:r>
              <a:rPr lang="en-US" dirty="0">
                <a:solidFill>
                  <a:srgbClr val="4F6228"/>
                </a:solidFill>
                <a:latin typeface="Calibri" pitchFamily="34" charset="0"/>
              </a:rPr>
              <a:t>July 29, 1965 – September 22, 2015</a:t>
            </a:r>
          </a:p>
        </p:txBody>
      </p:sp>
      <p:sp>
        <p:nvSpPr>
          <p:cNvPr id="5" name="TextBox 4"/>
          <p:cNvSpPr txBox="1"/>
          <p:nvPr/>
        </p:nvSpPr>
        <p:spPr>
          <a:xfrm>
            <a:off x="1492250" y="2743200"/>
            <a:ext cx="1708150"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California Zinfandel Championship </a:t>
            </a:r>
          </a:p>
        </p:txBody>
      </p:sp>
      <p:sp>
        <p:nvSpPr>
          <p:cNvPr id="6" name="TextBox 5"/>
          <p:cNvSpPr txBox="1"/>
          <p:nvPr/>
        </p:nvSpPr>
        <p:spPr>
          <a:xfrm>
            <a:off x="5638800" y="1143000"/>
            <a:ext cx="1828800"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 </a:t>
            </a:r>
          </a:p>
          <a:p>
            <a:pPr algn="ctr" fontAlgn="auto">
              <a:spcBef>
                <a:spcPts val="0"/>
              </a:spcBef>
              <a:spcAft>
                <a:spcPts val="0"/>
              </a:spcAft>
              <a:defRPr/>
            </a:pPr>
            <a:r>
              <a:rPr lang="en-US" sz="1200" dirty="0">
                <a:solidFill>
                  <a:schemeClr val="accent3">
                    <a:lumMod val="50000"/>
                  </a:schemeClr>
                </a:solidFill>
                <a:latin typeface="+mn-lt"/>
                <a:cs typeface="+mn-cs"/>
              </a:rPr>
              <a:t>Holiday Parade</a:t>
            </a:r>
          </a:p>
        </p:txBody>
      </p:sp>
      <p:sp>
        <p:nvSpPr>
          <p:cNvPr id="7" name="TextBox 6"/>
          <p:cNvSpPr txBox="1"/>
          <p:nvPr/>
        </p:nvSpPr>
        <p:spPr>
          <a:xfrm>
            <a:off x="6872576" y="2333666"/>
            <a:ext cx="1752600"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 Downtown Classic Car Show</a:t>
            </a:r>
          </a:p>
        </p:txBody>
      </p:sp>
      <p:sp>
        <p:nvSpPr>
          <p:cNvPr id="8" name="TextBox 7"/>
          <p:cNvSpPr txBox="1"/>
          <p:nvPr/>
        </p:nvSpPr>
        <p:spPr>
          <a:xfrm>
            <a:off x="2902694" y="1593200"/>
            <a:ext cx="1600200"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 </a:t>
            </a:r>
          </a:p>
          <a:p>
            <a:pPr algn="ctr" fontAlgn="auto">
              <a:spcBef>
                <a:spcPts val="0"/>
              </a:spcBef>
              <a:spcAft>
                <a:spcPts val="0"/>
              </a:spcAft>
              <a:defRPr/>
            </a:pPr>
            <a:r>
              <a:rPr lang="en-US" sz="1200" dirty="0">
                <a:solidFill>
                  <a:schemeClr val="accent3">
                    <a:lumMod val="50000"/>
                  </a:schemeClr>
                </a:solidFill>
                <a:latin typeface="+mn-lt"/>
                <a:cs typeface="+mn-cs"/>
              </a:rPr>
              <a:t>Farmer’s Market</a:t>
            </a:r>
          </a:p>
        </p:txBody>
      </p:sp>
      <p:sp>
        <p:nvSpPr>
          <p:cNvPr id="9" name="TextBox 8"/>
          <p:cNvSpPr txBox="1"/>
          <p:nvPr/>
        </p:nvSpPr>
        <p:spPr>
          <a:xfrm>
            <a:off x="4343400" y="533400"/>
            <a:ext cx="1828800"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Soroptimist International of Pittsburg</a:t>
            </a:r>
          </a:p>
        </p:txBody>
      </p:sp>
      <p:sp>
        <p:nvSpPr>
          <p:cNvPr id="10" name="TextBox 9"/>
          <p:cNvSpPr txBox="1"/>
          <p:nvPr/>
        </p:nvSpPr>
        <p:spPr>
          <a:xfrm>
            <a:off x="1684337" y="838200"/>
            <a:ext cx="2125663"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Filipino Association Scholarship Committee Chairperson</a:t>
            </a:r>
          </a:p>
        </p:txBody>
      </p:sp>
      <p:sp>
        <p:nvSpPr>
          <p:cNvPr id="11" name="TextBox 10"/>
          <p:cNvSpPr txBox="1"/>
          <p:nvPr/>
        </p:nvSpPr>
        <p:spPr>
          <a:xfrm>
            <a:off x="4176662" y="2720009"/>
            <a:ext cx="1328737" cy="457200"/>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a:t>
            </a:r>
          </a:p>
          <a:p>
            <a:pPr algn="ctr" fontAlgn="auto">
              <a:spcBef>
                <a:spcPts val="0"/>
              </a:spcBef>
              <a:spcAft>
                <a:spcPts val="0"/>
              </a:spcAft>
              <a:defRPr/>
            </a:pPr>
            <a:r>
              <a:rPr lang="en-US" sz="1200" dirty="0">
                <a:solidFill>
                  <a:schemeClr val="accent3">
                    <a:lumMod val="50000"/>
                  </a:schemeClr>
                </a:solidFill>
                <a:latin typeface="+mn-lt"/>
                <a:cs typeface="+mn-cs"/>
              </a:rPr>
              <a:t>Sea Food Festival</a:t>
            </a:r>
          </a:p>
        </p:txBody>
      </p:sp>
      <p:sp>
        <p:nvSpPr>
          <p:cNvPr id="13" name="TextBox 12"/>
          <p:cNvSpPr txBox="1"/>
          <p:nvPr/>
        </p:nvSpPr>
        <p:spPr>
          <a:xfrm>
            <a:off x="4646374" y="2059029"/>
            <a:ext cx="1447800" cy="274637"/>
          </a:xfrm>
          <a:prstGeom prst="rect">
            <a:avLst/>
          </a:prstGeom>
          <a:solidFill>
            <a:schemeClr val="bg2"/>
          </a:solidFill>
        </p:spPr>
        <p:txBody>
          <a:bodyPr wrap="square">
            <a:spAutoFit/>
          </a:bodyPr>
          <a:lstStyle/>
          <a:p>
            <a:pPr algn="ctr" fontAlgn="auto">
              <a:spcBef>
                <a:spcPts val="0"/>
              </a:spcBef>
              <a:spcAft>
                <a:spcPts val="0"/>
              </a:spcAft>
              <a:defRPr/>
            </a:pPr>
            <a:r>
              <a:rPr lang="en-US" sz="1200" dirty="0">
                <a:solidFill>
                  <a:schemeClr val="accent3">
                    <a:lumMod val="50000"/>
                  </a:schemeClr>
                </a:solidFill>
                <a:latin typeface="+mn-lt"/>
                <a:cs typeface="+mn-cs"/>
              </a:rPr>
              <a:t>Kidz on Target</a:t>
            </a:r>
          </a:p>
        </p:txBody>
      </p:sp>
      <p:pic>
        <p:nvPicPr>
          <p:cNvPr id="17419" name="Picture 2" descr="C:\Users\risol00\AppData\Local\Microsoft\Windows\Temporary Internet Files\Content.IE5\H4WD56Y4\3574be15-8b60-46d4-aed5-a2d6fa106535[1].png"/>
          <p:cNvPicPr>
            <a:picLocks noChangeAspect="1" noChangeArrowheads="1"/>
          </p:cNvPicPr>
          <p:nvPr/>
        </p:nvPicPr>
        <p:blipFill>
          <a:blip r:embed="rId3"/>
          <a:srcRect/>
          <a:stretch>
            <a:fillRect/>
          </a:stretch>
        </p:blipFill>
        <p:spPr bwMode="auto">
          <a:xfrm>
            <a:off x="2714625" y="6096000"/>
            <a:ext cx="714375" cy="609600"/>
          </a:xfrm>
          <a:prstGeom prst="rect">
            <a:avLst/>
          </a:prstGeom>
          <a:noFill/>
          <a:ln w="9525">
            <a:noFill/>
            <a:miter lim="800000"/>
            <a:headEnd/>
            <a:tailEnd/>
          </a:ln>
        </p:spPr>
      </p:pic>
      <p:sp>
        <p:nvSpPr>
          <p:cNvPr id="18" name="TextBox 17"/>
          <p:cNvSpPr txBox="1"/>
          <p:nvPr/>
        </p:nvSpPr>
        <p:spPr>
          <a:xfrm>
            <a:off x="2902694" y="3407797"/>
            <a:ext cx="1938337" cy="461665"/>
          </a:xfrm>
          <a:prstGeom prst="rect">
            <a:avLst/>
          </a:prstGeom>
          <a:solidFill>
            <a:schemeClr val="bg2"/>
          </a:solidFill>
        </p:spPr>
        <p:txBody>
          <a:bodyPr wrap="square">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 High School</a:t>
            </a:r>
          </a:p>
          <a:p>
            <a:pPr algn="ctr" fontAlgn="auto">
              <a:spcBef>
                <a:spcPts val="0"/>
              </a:spcBef>
              <a:spcAft>
                <a:spcPts val="0"/>
              </a:spcAft>
              <a:defRPr/>
            </a:pPr>
            <a:r>
              <a:rPr lang="en-US" sz="1200" dirty="0">
                <a:solidFill>
                  <a:schemeClr val="accent3">
                    <a:lumMod val="50000"/>
                  </a:schemeClr>
                </a:solidFill>
                <a:latin typeface="+mn-lt"/>
                <a:cs typeface="+mn-cs"/>
              </a:rPr>
              <a:t>Decade Reunion</a:t>
            </a:r>
          </a:p>
        </p:txBody>
      </p:sp>
      <p:sp>
        <p:nvSpPr>
          <p:cNvPr id="15" name="TextBox 14"/>
          <p:cNvSpPr txBox="1"/>
          <p:nvPr/>
        </p:nvSpPr>
        <p:spPr>
          <a:xfrm>
            <a:off x="827881" y="2068939"/>
            <a:ext cx="1328737" cy="276999"/>
          </a:xfrm>
          <a:prstGeom prst="rect">
            <a:avLst/>
          </a:prstGeom>
          <a:solidFill>
            <a:schemeClr val="bg2"/>
          </a:solidFill>
        </p:spPr>
        <p:txBody>
          <a:bodyPr>
            <a:spAutoFit/>
          </a:bodyPr>
          <a:lstStyle/>
          <a:p>
            <a:pPr algn="ctr" fontAlgn="auto">
              <a:spcBef>
                <a:spcPts val="0"/>
              </a:spcBef>
              <a:spcAft>
                <a:spcPts val="0"/>
              </a:spcAft>
              <a:defRPr/>
            </a:pPr>
            <a:r>
              <a:rPr lang="en-US" sz="1200" dirty="0">
                <a:solidFill>
                  <a:schemeClr val="accent3">
                    <a:lumMod val="50000"/>
                  </a:schemeClr>
                </a:solidFill>
                <a:latin typeface="+mn-lt"/>
                <a:cs typeface="+mn-cs"/>
              </a:rPr>
              <a:t>Zinfandel Dinners</a:t>
            </a:r>
          </a:p>
        </p:txBody>
      </p:sp>
      <p:sp>
        <p:nvSpPr>
          <p:cNvPr id="16" name="TextBox 15"/>
          <p:cNvSpPr txBox="1"/>
          <p:nvPr/>
        </p:nvSpPr>
        <p:spPr>
          <a:xfrm>
            <a:off x="6019801" y="3124200"/>
            <a:ext cx="1828800" cy="461665"/>
          </a:xfrm>
          <a:prstGeom prst="rect">
            <a:avLst/>
          </a:prstGeom>
          <a:solidFill>
            <a:schemeClr val="bg2"/>
          </a:solidFill>
        </p:spPr>
        <p:txBody>
          <a:bodyPr wrap="square">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a:t>
            </a:r>
          </a:p>
          <a:p>
            <a:pPr algn="ctr" fontAlgn="auto">
              <a:spcBef>
                <a:spcPts val="0"/>
              </a:spcBef>
              <a:spcAft>
                <a:spcPts val="0"/>
              </a:spcAft>
              <a:defRPr/>
            </a:pPr>
            <a:r>
              <a:rPr lang="en-US" sz="1200" dirty="0">
                <a:solidFill>
                  <a:schemeClr val="accent3">
                    <a:lumMod val="50000"/>
                  </a:schemeClr>
                </a:solidFill>
                <a:latin typeface="+mn-lt"/>
                <a:cs typeface="+mn-cs"/>
              </a:rPr>
              <a:t>Downtown Coordinator</a:t>
            </a:r>
          </a:p>
        </p:txBody>
      </p:sp>
      <p:sp>
        <p:nvSpPr>
          <p:cNvPr id="17" name="TextBox 16"/>
          <p:cNvSpPr txBox="1"/>
          <p:nvPr/>
        </p:nvSpPr>
        <p:spPr>
          <a:xfrm>
            <a:off x="4570968" y="4059998"/>
            <a:ext cx="1598612" cy="457200"/>
          </a:xfrm>
          <a:prstGeom prst="rect">
            <a:avLst/>
          </a:prstGeom>
          <a:solidFill>
            <a:schemeClr val="bg2"/>
          </a:solidFill>
        </p:spPr>
        <p:txBody>
          <a:bodyPr wrap="square">
            <a:spAutoFit/>
          </a:bodyPr>
          <a:lstStyle/>
          <a:p>
            <a:pPr algn="ctr" fontAlgn="auto">
              <a:spcBef>
                <a:spcPts val="0"/>
              </a:spcBef>
              <a:spcAft>
                <a:spcPts val="0"/>
              </a:spcAft>
              <a:defRPr/>
            </a:pPr>
            <a:r>
              <a:rPr lang="en-US" sz="1200" dirty="0">
                <a:solidFill>
                  <a:schemeClr val="accent3">
                    <a:lumMod val="50000"/>
                  </a:schemeClr>
                </a:solidFill>
                <a:latin typeface="+mn-lt"/>
                <a:cs typeface="+mn-cs"/>
              </a:rPr>
              <a:t>Pittsburg</a:t>
            </a:r>
          </a:p>
          <a:p>
            <a:pPr algn="ctr" fontAlgn="auto">
              <a:spcBef>
                <a:spcPts val="0"/>
              </a:spcBef>
              <a:spcAft>
                <a:spcPts val="0"/>
              </a:spcAft>
              <a:defRPr/>
            </a:pPr>
            <a:r>
              <a:rPr lang="en-US" sz="1200" dirty="0">
                <a:solidFill>
                  <a:schemeClr val="accent3">
                    <a:lumMod val="50000"/>
                  </a:schemeClr>
                </a:solidFill>
                <a:latin typeface="+mn-lt"/>
                <a:cs typeface="+mn-cs"/>
              </a:rPr>
              <a:t>Arts Foundation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52400"/>
            <a:ext cx="2895600" cy="376238"/>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US" dirty="0">
                <a:solidFill>
                  <a:srgbClr val="000000"/>
                </a:solidFill>
                <a:latin typeface="Times New Roman" pitchFamily="18" charset="0"/>
                <a:cs typeface="Arial" charset="0"/>
              </a:rPr>
              <a:t>Proposed Plaque Design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65694" y="114300"/>
            <a:ext cx="4902106" cy="666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06341" y="5604338"/>
            <a:ext cx="3795806" cy="1169551"/>
          </a:xfrm>
          <a:prstGeom prst="rect">
            <a:avLst/>
          </a:prstGeom>
          <a:noFill/>
        </p:spPr>
        <p:txBody>
          <a:bodyPr wrap="square" rtlCol="0">
            <a:spAutoFit/>
          </a:bodyPr>
          <a:lstStyle/>
          <a:p>
            <a:pPr algn="ctr"/>
            <a:r>
              <a:rPr lang="en-US" sz="1400" dirty="0">
                <a:solidFill>
                  <a:schemeClr val="accent3">
                    <a:lumMod val="75000"/>
                  </a:schemeClr>
                </a:solidFill>
                <a:latin typeface="+mj-lt"/>
              </a:rPr>
              <a:t>Wherever a beautiful soul has been there is a trail of beautiful memories.</a:t>
            </a:r>
          </a:p>
          <a:p>
            <a:pPr algn="ctr"/>
            <a:r>
              <a:rPr lang="en-US" sz="1400" dirty="0">
                <a:solidFill>
                  <a:schemeClr val="accent3">
                    <a:lumMod val="75000"/>
                  </a:schemeClr>
                </a:solidFill>
                <a:latin typeface="+mj-lt"/>
              </a:rPr>
              <a:t>We miss you,</a:t>
            </a:r>
          </a:p>
          <a:p>
            <a:pPr algn="ctr"/>
            <a:r>
              <a:rPr lang="en-US" sz="1400" dirty="0">
                <a:solidFill>
                  <a:schemeClr val="accent3">
                    <a:lumMod val="75000"/>
                  </a:schemeClr>
                </a:solidFill>
                <a:latin typeface="+mj-lt"/>
              </a:rPr>
              <a:t>With Love from the</a:t>
            </a:r>
          </a:p>
          <a:p>
            <a:pPr algn="ctr"/>
            <a:r>
              <a:rPr lang="en-US" sz="1400" dirty="0">
                <a:solidFill>
                  <a:schemeClr val="accent3">
                    <a:lumMod val="75000"/>
                  </a:schemeClr>
                </a:solidFill>
                <a:latin typeface="+mj-lt"/>
              </a:rPr>
              <a:t>Class of 1983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1371600" y="5195888"/>
            <a:ext cx="8153400" cy="366712"/>
          </a:xfrm>
          <a:prstGeom prst="rect">
            <a:avLst/>
          </a:prstGeom>
          <a:noFill/>
          <a:ln w="9525">
            <a:noFill/>
            <a:miter lim="800000"/>
            <a:headEnd/>
            <a:tailEnd/>
          </a:ln>
        </p:spPr>
        <p:txBody>
          <a:bodyPr>
            <a:spAutoFit/>
          </a:bodyPr>
          <a:lstStyle/>
          <a:p>
            <a:r>
              <a:rPr lang="en-US" dirty="0">
                <a:solidFill>
                  <a:schemeClr val="bg1"/>
                </a:solidFill>
                <a:latin typeface="Papyrus" pitchFamily="66" charset="0"/>
              </a:rPr>
              <a:t>* Plaque Position:  Facing the stage.</a:t>
            </a:r>
          </a:p>
        </p:txBody>
      </p:sp>
      <p:sp>
        <p:nvSpPr>
          <p:cNvPr id="3" name="Rounded Rectangle 2"/>
          <p:cNvSpPr/>
          <p:nvPr/>
        </p:nvSpPr>
        <p:spPr>
          <a:xfrm rot="21316004">
            <a:off x="2366963" y="3962400"/>
            <a:ext cx="2128837" cy="627063"/>
          </a:xfrm>
          <a:prstGeom prst="round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1400" dirty="0">
                <a:solidFill>
                  <a:srgbClr val="FFFFFF"/>
                </a:solidFill>
                <a:latin typeface="Papyrus" pitchFamily="66" charset="0"/>
                <a:cs typeface="Arial" charset="0"/>
              </a:rPr>
              <a:t>Proposed Plaque </a:t>
            </a:r>
          </a:p>
          <a:p>
            <a:pPr algn="ctr"/>
            <a:r>
              <a:rPr lang="en-US" sz="1400" dirty="0">
                <a:solidFill>
                  <a:srgbClr val="FFFFFF"/>
                </a:solidFill>
                <a:latin typeface="Papyrus" pitchFamily="66" charset="0"/>
                <a:cs typeface="Arial" charset="0"/>
              </a:rPr>
              <a:t>Size 18” tall x 36” long</a:t>
            </a:r>
          </a:p>
        </p:txBody>
      </p:sp>
      <p:sp>
        <p:nvSpPr>
          <p:cNvPr id="5" name="TextBox 4"/>
          <p:cNvSpPr txBox="1"/>
          <p:nvPr/>
        </p:nvSpPr>
        <p:spPr>
          <a:xfrm>
            <a:off x="381000" y="228600"/>
            <a:ext cx="3581400" cy="376238"/>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US" dirty="0">
                <a:solidFill>
                  <a:srgbClr val="000000"/>
                </a:solidFill>
                <a:latin typeface="Times New Roman" pitchFamily="18" charset="0"/>
                <a:cs typeface="Arial" charset="0"/>
              </a:rPr>
              <a:t>Proposed Plaque Location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304800"/>
            <a:ext cx="5181600" cy="376238"/>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en-US" dirty="0">
                <a:solidFill>
                  <a:srgbClr val="000000"/>
                </a:solidFill>
                <a:latin typeface="Times New Roman" pitchFamily="18" charset="0"/>
                <a:cs typeface="Arial" charset="0"/>
              </a:rPr>
              <a:t>Stage Location: Railroad Avenue &amp; East 5</a:t>
            </a:r>
            <a:r>
              <a:rPr lang="en-US" baseline="30000" dirty="0">
                <a:solidFill>
                  <a:srgbClr val="000000"/>
                </a:solidFill>
                <a:latin typeface="Times New Roman" pitchFamily="18" charset="0"/>
                <a:cs typeface="Arial" charset="0"/>
              </a:rPr>
              <a:t>th</a:t>
            </a:r>
            <a:r>
              <a:rPr lang="en-US" dirty="0">
                <a:solidFill>
                  <a:srgbClr val="000000"/>
                </a:solidFill>
                <a:latin typeface="Times New Roman" pitchFamily="18" charset="0"/>
                <a:cs typeface="Arial" charset="0"/>
              </a:rPr>
              <a:t> Street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201</Words>
  <Application>Microsoft Office PowerPoint</Application>
  <PresentationFormat>On-screen Show (4:3)</PresentationFormat>
  <Paragraphs>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Papyrus</vt:lpstr>
      <vt:lpstr>Times New Roman</vt:lpstr>
      <vt:lpstr>Office Theme</vt:lpstr>
      <vt:lpstr>In Loving Memory  Timi Tumbaga July 29, 1965 - September 22, 2015</vt:lpstr>
      <vt:lpstr>PowerPoint Presentation</vt:lpstr>
      <vt:lpstr>Timi Tumbaga  Organizations &amp; Events</vt:lpstr>
      <vt:lpstr>PowerPoint Presentation</vt:lpstr>
      <vt:lpstr>PowerPoint Presentation</vt:lpstr>
      <vt:lpstr>PowerPoint Presentation</vt:lpstr>
      <vt:lpstr>PowerPoint Presentation</vt:lpstr>
    </vt:vector>
  </TitlesOfParts>
  <Company>Wells Fargo &amp; 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Pittsburg Timi Antonette Tumbaga</dc:title>
  <dc:creator>Riso, Liza</dc:creator>
  <cp:lastModifiedBy>Vahag Kazanchyan</cp:lastModifiedBy>
  <cp:revision>47</cp:revision>
  <cp:lastPrinted>2016-05-02T19:49:05Z</cp:lastPrinted>
  <dcterms:created xsi:type="dcterms:W3CDTF">2016-04-25T18:47:50Z</dcterms:created>
  <dcterms:modified xsi:type="dcterms:W3CDTF">2018-07-19T22:43:29Z</dcterms:modified>
</cp:coreProperties>
</file>